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1" r:id="rId6"/>
    <p:sldId id="269" r:id="rId7"/>
    <p:sldId id="273" r:id="rId8"/>
    <p:sldId id="260" r:id="rId9"/>
    <p:sldId id="264" r:id="rId10"/>
    <p:sldId id="265" r:id="rId11"/>
    <p:sldId id="276" r:id="rId12"/>
    <p:sldId id="266" r:id="rId13"/>
    <p:sldId id="267" r:id="rId14"/>
    <p:sldId id="268" r:id="rId15"/>
    <p:sldId id="272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2400" dirty="0" smtClean="0"/>
              <a:t>University of Crete, </a:t>
            </a:r>
            <a:r>
              <a:rPr lang="en-US" sz="2400" dirty="0" err="1" smtClean="0"/>
              <a:t>Heraklion</a:t>
            </a:r>
            <a:r>
              <a:rPr lang="en-US" sz="2400" dirty="0" smtClean="0"/>
              <a:t>, Greece </a:t>
            </a:r>
          </a:p>
          <a:p>
            <a:pPr algn="ctr"/>
            <a:r>
              <a:rPr lang="en-US" sz="2400" dirty="0" smtClean="0"/>
              <a:t>Department of Chemistry </a:t>
            </a:r>
          </a:p>
          <a:p>
            <a:pPr algn="ctr"/>
            <a:endParaRPr lang="en-US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                  </a:t>
            </a:r>
            <a:r>
              <a:rPr lang="en-US" sz="3600" b="1" dirty="0" err="1" smtClean="0"/>
              <a:t>Dendrimers</a:t>
            </a:r>
            <a:r>
              <a:rPr lang="en-US" sz="3600" b="1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                         </a:t>
            </a:r>
          </a:p>
          <a:p>
            <a:pPr algn="ctr"/>
            <a:r>
              <a:rPr lang="en-US" sz="2800" dirty="0" smtClean="0"/>
              <a:t>                              Maria </a:t>
            </a:r>
            <a:r>
              <a:rPr lang="en-US" sz="2800" dirty="0" err="1" smtClean="0"/>
              <a:t>Psarrou</a:t>
            </a:r>
            <a:r>
              <a:rPr lang="en-US" sz="2800" dirty="0" smtClean="0"/>
              <a:t> 923</a:t>
            </a:r>
          </a:p>
          <a:p>
            <a:pPr algn="ctr"/>
            <a:endParaRPr lang="en-US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                                   </a:t>
            </a:r>
          </a:p>
          <a:p>
            <a:pPr algn="ctr"/>
            <a:r>
              <a:rPr lang="en-US" sz="2000" dirty="0" smtClean="0"/>
              <a:t>                                  </a:t>
            </a:r>
            <a:r>
              <a:rPr lang="en-US" sz="2000" i="1" dirty="0" err="1" smtClean="0"/>
              <a:t>Heraklion</a:t>
            </a:r>
            <a:r>
              <a:rPr lang="en-US" sz="2000" i="1" dirty="0" smtClean="0"/>
              <a:t> </a:t>
            </a:r>
          </a:p>
          <a:p>
            <a:pPr algn="ctr"/>
            <a:r>
              <a:rPr lang="en-US" sz="2000" i="1" dirty="0" smtClean="0"/>
              <a:t>                                    29-5-2017</a:t>
            </a:r>
          </a:p>
          <a:p>
            <a:pPr algn="ctr"/>
            <a:r>
              <a:rPr lang="en-US" sz="2000" dirty="0" smtClean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347864" cy="3312474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7" name="6 - Εικόνα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208" y="1"/>
            <a:ext cx="1556791" cy="1556791"/>
          </a:xfrm>
          <a:prstGeom prst="rect">
            <a:avLst/>
          </a:prstGeom>
        </p:spPr>
      </p:pic>
      <p:sp>
        <p:nvSpPr>
          <p:cNvPr id="8" name="7 - Στρογγυλεμένο ορθογώνιο"/>
          <p:cNvSpPr/>
          <p:nvPr/>
        </p:nvSpPr>
        <p:spPr>
          <a:xfrm>
            <a:off x="4355976" y="1916832"/>
            <a:ext cx="2448272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TMAB-PEG-PAMAM-PTX active targeted drug delivery system against breast cancer</a:t>
            </a:r>
            <a:endParaRPr lang="el-G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20480" cy="381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736304" cy="26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3304803" cy="204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251520" y="530120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err="1" smtClean="0"/>
              <a:t>Trastuzumab</a:t>
            </a:r>
            <a:r>
              <a:rPr lang="en-US" u="sng" dirty="0" smtClean="0"/>
              <a:t>(TMAB)(or </a:t>
            </a:r>
            <a:r>
              <a:rPr lang="en-US" u="sng" dirty="0" err="1" smtClean="0"/>
              <a:t>Herceptin</a:t>
            </a:r>
            <a:r>
              <a:rPr lang="en-US" u="sng" dirty="0" smtClean="0"/>
              <a:t>): </a:t>
            </a:r>
            <a:endParaRPr lang="en-US" dirty="0" smtClean="0"/>
          </a:p>
          <a:p>
            <a:pPr algn="just"/>
            <a:r>
              <a:rPr lang="en-US" dirty="0" smtClean="0"/>
              <a:t> monoclonal antibody that can specifically bind to the human epidermal growth factor receptor 2 (HER2) receptor.</a:t>
            </a:r>
            <a:endParaRPr lang="el-GR" dirty="0"/>
          </a:p>
        </p:txBody>
      </p:sp>
      <p:pic>
        <p:nvPicPr>
          <p:cNvPr id="11" name="10 - Εικόνα" descr="pamam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24744"/>
            <a:ext cx="4176464" cy="3826893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/>
              <a:t>Ma P. et al, Intern. J. </a:t>
            </a:r>
            <a:r>
              <a:rPr lang="en-US" sz="1600" i="1" dirty="0" err="1" smtClean="0"/>
              <a:t>Nanomed</a:t>
            </a:r>
            <a:r>
              <a:rPr lang="en-US" sz="1600" i="1" dirty="0" smtClean="0"/>
              <a:t>., 2015:10, 2173–2190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272808" cy="49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971600" y="53732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Fluorescence microscopy images of TMAB-PEG-PAMAM-FITC (test)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Fluorescence microscopy images of PEG-PAMAM-FITC (control)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/>
              <a:t>Ma P. et al, Intern. J. </a:t>
            </a:r>
            <a:r>
              <a:rPr lang="en-US" sz="1600" i="1" dirty="0" err="1" smtClean="0"/>
              <a:t>Nanomed</a:t>
            </a:r>
            <a:r>
              <a:rPr lang="en-US" sz="1600" i="1" dirty="0" smtClean="0"/>
              <a:t>., 2015:10, 2173–2190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Janus </a:t>
            </a:r>
            <a:r>
              <a:rPr lang="en-US" sz="3600" b="1" u="sng" dirty="0" err="1" smtClean="0"/>
              <a:t>dendrimers</a:t>
            </a:r>
            <a:endParaRPr lang="el-GR" sz="3600" b="1" u="sng" dirty="0"/>
          </a:p>
        </p:txBody>
      </p:sp>
      <p:pic>
        <p:nvPicPr>
          <p:cNvPr id="5" name="4 - Θέση περιεχομένου" descr="jan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2527548" cy="2171394"/>
          </a:xfrm>
        </p:spPr>
      </p:pic>
      <p:sp>
        <p:nvSpPr>
          <p:cNvPr id="4" name="3 - TextBox"/>
          <p:cNvSpPr txBox="1"/>
          <p:nvPr/>
        </p:nvSpPr>
        <p:spPr>
          <a:xfrm>
            <a:off x="1115616" y="112474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Dendrimers</a:t>
            </a:r>
            <a:r>
              <a:rPr lang="en-US" dirty="0" smtClean="0"/>
              <a:t> constituted of two </a:t>
            </a:r>
            <a:r>
              <a:rPr lang="en-US" dirty="0" err="1" smtClean="0"/>
              <a:t>dendrimeric</a:t>
            </a:r>
            <a:r>
              <a:rPr lang="en-US" dirty="0" smtClean="0"/>
              <a:t> wedges and terminated by two </a:t>
            </a:r>
            <a:r>
              <a:rPr lang="en-US" dirty="0" err="1" smtClean="0"/>
              <a:t>diﬀerent</a:t>
            </a:r>
            <a:r>
              <a:rPr lang="en-US" dirty="0" smtClean="0"/>
              <a:t> functionalities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547664" y="510367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Characteristics :</a:t>
            </a:r>
          </a:p>
          <a:p>
            <a:pPr algn="ctr"/>
            <a:r>
              <a:rPr lang="en-US" dirty="0" smtClean="0"/>
              <a:t>Combination of several properties in a single molecule</a:t>
            </a:r>
          </a:p>
          <a:p>
            <a:pPr algn="ctr"/>
            <a:r>
              <a:rPr lang="en-US" dirty="0" smtClean="0"/>
              <a:t>Binding of different molecules on the two sides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BUT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Difficult synthetic approaches 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Synthetic methods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148064" cy="4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076056" y="1412776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/>
              <a:t> Method A</a:t>
            </a:r>
            <a:r>
              <a:rPr lang="en-US" dirty="0" smtClean="0"/>
              <a:t>: reaction between two </a:t>
            </a:r>
            <a:r>
              <a:rPr lang="en-US" dirty="0" err="1" smtClean="0"/>
              <a:t>dentrons</a:t>
            </a:r>
            <a:r>
              <a:rPr lang="en-US" dirty="0" smtClean="0"/>
              <a:t> with complementary functions as the core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076056" y="2492896"/>
            <a:ext cx="4067944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/>
              <a:t>Method B</a:t>
            </a:r>
            <a:r>
              <a:rPr lang="en-US" dirty="0" smtClean="0"/>
              <a:t>: reaction of a </a:t>
            </a:r>
            <a:r>
              <a:rPr lang="en-US" dirty="0" err="1" smtClean="0"/>
              <a:t>ﬁrst</a:t>
            </a:r>
            <a:r>
              <a:rPr lang="en-US" dirty="0" smtClean="0"/>
              <a:t> </a:t>
            </a:r>
            <a:r>
              <a:rPr lang="en-US" dirty="0" err="1" smtClean="0"/>
              <a:t>dendron</a:t>
            </a:r>
            <a:r>
              <a:rPr lang="en-US" dirty="0" smtClean="0"/>
              <a:t> in a controlled manner with a multifunctional core (at least </a:t>
            </a:r>
            <a:r>
              <a:rPr lang="en-US" dirty="0" err="1" smtClean="0"/>
              <a:t>difunctional</a:t>
            </a:r>
            <a:r>
              <a:rPr lang="en-US" dirty="0" smtClean="0"/>
              <a:t>), then a second </a:t>
            </a:r>
            <a:r>
              <a:rPr lang="en-US" dirty="0" err="1" smtClean="0"/>
              <a:t>dendron</a:t>
            </a:r>
            <a:r>
              <a:rPr lang="en-US" dirty="0" smtClean="0"/>
              <a:t> is grafted to the remaining function(s) of the core.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148064" y="4509120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/>
              <a:t>Method C</a:t>
            </a:r>
            <a:r>
              <a:rPr lang="en-US" dirty="0" smtClean="0"/>
              <a:t>: using the focal point of a </a:t>
            </a:r>
            <a:r>
              <a:rPr lang="en-US" dirty="0" err="1" smtClean="0"/>
              <a:t>dendron</a:t>
            </a:r>
            <a:r>
              <a:rPr lang="en-US" dirty="0" smtClean="0"/>
              <a:t> for the growing of new branches by a divergent process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6165304"/>
            <a:ext cx="4328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Caminade</a:t>
            </a:r>
            <a:r>
              <a:rPr lang="en-US" sz="1600" i="1" dirty="0" smtClean="0"/>
              <a:t> A. M., New J. </a:t>
            </a:r>
            <a:r>
              <a:rPr lang="en-US" sz="1600" i="1" dirty="0" err="1" smtClean="0"/>
              <a:t>Chem</a:t>
            </a:r>
            <a:r>
              <a:rPr lang="en-US" sz="1600" i="1" dirty="0" smtClean="0"/>
              <a:t> .,36,217–226, 2012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96759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43608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Polyester </a:t>
            </a:r>
            <a:r>
              <a:rPr lang="en-US" sz="2400" dirty="0" err="1" smtClean="0"/>
              <a:t>amphiphilic</a:t>
            </a:r>
            <a:r>
              <a:rPr lang="en-US" sz="2400" dirty="0" smtClean="0"/>
              <a:t> Janus </a:t>
            </a:r>
            <a:r>
              <a:rPr lang="en-US" sz="2400" dirty="0" err="1" smtClean="0"/>
              <a:t>dendrimers</a:t>
            </a:r>
            <a:r>
              <a:rPr lang="en-US" sz="2400" dirty="0" smtClean="0"/>
              <a:t> that self-assemble in water</a:t>
            </a:r>
            <a:endParaRPr lang="el-GR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14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Καμπύλο βέλος προς τα επάνω"/>
          <p:cNvSpPr/>
          <p:nvPr/>
        </p:nvSpPr>
        <p:spPr>
          <a:xfrm rot="20996590">
            <a:off x="4478360" y="5004546"/>
            <a:ext cx="2445006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436096" y="58052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Self-</a:t>
            </a:r>
            <a:r>
              <a:rPr lang="en-US" b="1" dirty="0" err="1" smtClean="0"/>
              <a:t>assemply</a:t>
            </a:r>
            <a:r>
              <a:rPr lang="en-US" b="1" dirty="0" smtClean="0"/>
              <a:t> in aqueous solution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Dendrimers</a:t>
            </a:r>
            <a:r>
              <a:rPr lang="en-US" sz="3600" b="1" u="sng" dirty="0" smtClean="0"/>
              <a:t> on surfaces</a:t>
            </a:r>
            <a:endParaRPr lang="el-GR" sz="3600" b="1" u="sng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65512"/>
            <a:ext cx="551848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95536" y="908720"/>
            <a:ext cx="639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Surface modification with films and coatings of several materials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95536" y="141277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Properties and characteristics that we can change on a surface:</a:t>
            </a:r>
          </a:p>
          <a:p>
            <a:r>
              <a:rPr lang="en-US" dirty="0" err="1" smtClean="0"/>
              <a:t>Hydrophilicity</a:t>
            </a:r>
            <a:r>
              <a:rPr lang="en-US" dirty="0" smtClean="0"/>
              <a:t>, </a:t>
            </a:r>
            <a:r>
              <a:rPr lang="en-US" dirty="0" err="1" smtClean="0"/>
              <a:t>hydrophobicity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cell-</a:t>
            </a:r>
            <a:r>
              <a:rPr lang="en-US" dirty="0" err="1" smtClean="0"/>
              <a:t>adhession</a:t>
            </a:r>
            <a:r>
              <a:rPr lang="en-US" dirty="0" smtClean="0"/>
              <a:t>, antibacterial surfaces, cell-repellent properties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Dendrimers</a:t>
            </a:r>
            <a:r>
              <a:rPr lang="en-US" sz="2800" dirty="0" smtClean="0"/>
              <a:t>-based resists for lithography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“Next-generation lithography”</a:t>
            </a:r>
            <a:endParaRPr lang="el-GR" sz="2800" dirty="0"/>
          </a:p>
        </p:txBody>
      </p:sp>
      <p:pic>
        <p:nvPicPr>
          <p:cNvPr id="7" name="6 - Εικόνα" descr="Image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0014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6264696" cy="26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17 - Ομάδα"/>
          <p:cNvGrpSpPr/>
          <p:nvPr/>
        </p:nvGrpSpPr>
        <p:grpSpPr>
          <a:xfrm>
            <a:off x="683568" y="260648"/>
            <a:ext cx="6120680" cy="2160240"/>
            <a:chOff x="467544" y="260648"/>
            <a:chExt cx="6120680" cy="216024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260648"/>
              <a:ext cx="2232248" cy="208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844824"/>
              <a:ext cx="242769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10 - Ευθύγραμμο βέλος σύνδεσης"/>
            <p:cNvCxnSpPr/>
            <p:nvPr/>
          </p:nvCxnSpPr>
          <p:spPr>
            <a:xfrm>
              <a:off x="3347864" y="220486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12 - TextBox"/>
          <p:cNvSpPr txBox="1"/>
          <p:nvPr/>
        </p:nvSpPr>
        <p:spPr>
          <a:xfrm>
            <a:off x="6876256" y="126876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Entaglment</a:t>
            </a:r>
            <a:r>
              <a:rPr lang="en-US" dirty="0" smtClean="0"/>
              <a:t> of free chains</a:t>
            </a:r>
          </a:p>
          <a:p>
            <a:pPr algn="ctr"/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6948264" y="4005064"/>
            <a:ext cx="219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Highly stable self-assembled monolayer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251520" y="5103674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Dendrimers</a:t>
            </a:r>
            <a:r>
              <a:rPr lang="en-US" dirty="0" smtClean="0"/>
              <a:t> in the condensed phase display many physical properties that differ significantly from their linear counterparts</a:t>
            </a:r>
          </a:p>
          <a:p>
            <a:pPr algn="ctr"/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We can prevent parameters that have serious impact on resist performance(acid diffusion, dissolution rates, line-edge roughness)</a:t>
            </a:r>
          </a:p>
          <a:p>
            <a:pPr algn="ctr"/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651944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Ronaldi</a:t>
            </a:r>
            <a:r>
              <a:rPr lang="en-US" sz="1600" i="1" dirty="0" smtClean="0"/>
              <a:t> M. et al, </a:t>
            </a:r>
            <a:r>
              <a:rPr lang="en-US" sz="1600" i="1" dirty="0" err="1" smtClean="0"/>
              <a:t>Nano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., 4,889-893, 2004 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248472" cy="522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3573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644008" y="2996952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 Poly(benzyl ether) </a:t>
            </a:r>
            <a:r>
              <a:rPr lang="en-US" sz="1600" dirty="0" err="1" smtClean="0"/>
              <a:t>dendrimers</a:t>
            </a:r>
            <a:r>
              <a:rPr lang="en-US" sz="1600" dirty="0" smtClean="0"/>
              <a:t> with </a:t>
            </a:r>
            <a:r>
              <a:rPr lang="en-US" sz="1600" dirty="0" err="1" smtClean="0"/>
              <a:t>Boc</a:t>
            </a:r>
            <a:r>
              <a:rPr lang="en-US" sz="1600" dirty="0" smtClean="0"/>
              <a:t> or </a:t>
            </a:r>
            <a:r>
              <a:rPr lang="en-US" sz="1600" dirty="0" err="1" smtClean="0"/>
              <a:t>tert</a:t>
            </a:r>
            <a:r>
              <a:rPr lang="en-US" sz="1600" dirty="0" smtClean="0"/>
              <a:t>-butyl ester groups at their periphery were synthesized via a modification of the convergent route,[G-3] </a:t>
            </a:r>
            <a:r>
              <a:rPr lang="en-US" sz="1600" dirty="0" err="1" smtClean="0"/>
              <a:t>dendrimer</a:t>
            </a:r>
            <a:endParaRPr lang="el-GR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87834"/>
            <a:ext cx="3507958" cy="18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572000" y="5934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 smtClean="0"/>
              <a:t> SEM of negative tone images generated in </a:t>
            </a:r>
            <a:r>
              <a:rPr lang="en-US" sz="1600" dirty="0" err="1" smtClean="0"/>
              <a:t>Boc</a:t>
            </a:r>
            <a:r>
              <a:rPr lang="en-US" sz="1600" dirty="0" smtClean="0"/>
              <a:t> </a:t>
            </a:r>
            <a:r>
              <a:rPr lang="en-US" sz="1600" dirty="0" err="1" smtClean="0"/>
              <a:t>dendrimer</a:t>
            </a:r>
            <a:r>
              <a:rPr lang="en-US" sz="1600" dirty="0" smtClean="0"/>
              <a:t> resist. </a:t>
            </a:r>
            <a:r>
              <a:rPr lang="en-US" sz="1600" dirty="0" err="1" smtClean="0"/>
              <a:t>Linewidths</a:t>
            </a:r>
            <a:r>
              <a:rPr lang="en-US" sz="1600" dirty="0" smtClean="0"/>
              <a:t>: 50 nm, line heights: 100 nm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6021288"/>
            <a:ext cx="4416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Tully D. C. et al, Chem. </a:t>
            </a:r>
            <a:r>
              <a:rPr lang="en-US" sz="1600" i="1" dirty="0" err="1" smtClean="0"/>
              <a:t>Commun</a:t>
            </a:r>
            <a:r>
              <a:rPr lang="en-US" sz="1600" i="1" dirty="0" smtClean="0"/>
              <a:t>., 1229–1239, 2001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392488" cy="402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- Ορθογώνιο"/>
          <p:cNvSpPr/>
          <p:nvPr/>
        </p:nvSpPr>
        <p:spPr>
          <a:xfrm>
            <a:off x="2267744" y="188640"/>
            <a:ext cx="4314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Structure of  </a:t>
            </a:r>
            <a:r>
              <a:rPr lang="en-US" sz="3200" u="sng" dirty="0" err="1" smtClean="0"/>
              <a:t>D</a:t>
            </a:r>
            <a:r>
              <a:rPr lang="en-US" sz="3200" u="sng" dirty="0" err="1" smtClean="0"/>
              <a:t>endrimers</a:t>
            </a:r>
            <a:endParaRPr lang="el-GR" sz="3200" u="sng" dirty="0"/>
          </a:p>
        </p:txBody>
      </p:sp>
      <p:sp>
        <p:nvSpPr>
          <p:cNvPr id="28" name="27 - TextBox"/>
          <p:cNvSpPr txBox="1"/>
          <p:nvPr/>
        </p:nvSpPr>
        <p:spPr>
          <a:xfrm>
            <a:off x="0" y="4457343"/>
            <a:ext cx="5292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Characteristics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Physical and chemical properties</a:t>
            </a:r>
          </a:p>
          <a:p>
            <a:r>
              <a:rPr lang="en-US" dirty="0" smtClean="0"/>
              <a:t>   high solubility, miscibility and reactivity</a:t>
            </a:r>
          </a:p>
          <a:p>
            <a:r>
              <a:rPr lang="en-US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Well defined structures</a:t>
            </a:r>
          </a:p>
          <a:p>
            <a:r>
              <a:rPr lang="en-US" dirty="0" smtClean="0"/>
              <a:t>well defined size, shape, </a:t>
            </a:r>
          </a:p>
          <a:p>
            <a:r>
              <a:rPr lang="en-US" dirty="0" smtClean="0"/>
              <a:t>molecular weight and </a:t>
            </a:r>
            <a:r>
              <a:rPr lang="en-US" dirty="0" err="1" smtClean="0"/>
              <a:t>monodispersity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2609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24081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Peptide%20Dendrim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2470379" cy="2478782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755576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Peptide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3491880" y="32849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 </a:t>
            </a:r>
            <a:r>
              <a:rPr lang="en-US" dirty="0" err="1" smtClean="0"/>
              <a:t>propyl</a:t>
            </a:r>
            <a:r>
              <a:rPr lang="en-US" dirty="0" err="1" smtClean="0"/>
              <a:t>a</a:t>
            </a:r>
            <a:r>
              <a:rPr lang="en-US" dirty="0" err="1" smtClean="0"/>
              <a:t>mine</a:t>
            </a:r>
            <a:r>
              <a:rPr lang="en-US" dirty="0" smtClean="0"/>
              <a:t> (PPI)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7020272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Frechet</a:t>
            </a:r>
            <a:r>
              <a:rPr lang="en-US" dirty="0" smtClean="0"/>
              <a:t>-type 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118762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 (</a:t>
            </a:r>
            <a:r>
              <a:rPr lang="en-US" dirty="0" err="1" smtClean="0"/>
              <a:t>amidoamino</a:t>
            </a:r>
            <a:r>
              <a:rPr lang="en-US" dirty="0" smtClean="0"/>
              <a:t> amine) -PAMAM</a:t>
            </a:r>
            <a:endParaRPr lang="el-GR" dirty="0"/>
          </a:p>
        </p:txBody>
      </p:sp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TYPES OF DENDRIMERS</a:t>
            </a:r>
            <a:endParaRPr lang="el-GR" sz="3600" b="1" u="sng" dirty="0"/>
          </a:p>
        </p:txBody>
      </p:sp>
      <p:pic>
        <p:nvPicPr>
          <p:cNvPr id="16" name="15 - Εικόνα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4"/>
            <a:ext cx="2276475" cy="2009775"/>
          </a:xfrm>
          <a:prstGeom prst="rect">
            <a:avLst/>
          </a:prstGeom>
        </p:spPr>
      </p:pic>
      <p:sp>
        <p:nvSpPr>
          <p:cNvPr id="17" name="16 - TextBox"/>
          <p:cNvSpPr txBox="1"/>
          <p:nvPr/>
        </p:nvSpPr>
        <p:spPr>
          <a:xfrm>
            <a:off x="5652120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Amphiphillic</a:t>
            </a:r>
            <a:r>
              <a:rPr lang="en-US" dirty="0" smtClean="0"/>
              <a:t>  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980728"/>
            <a:ext cx="216024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Synthetic Approaches</a:t>
            </a:r>
            <a:endParaRPr lang="el-GR" sz="3600" b="1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944866" cy="18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657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827584" y="105273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A)</a:t>
            </a:r>
            <a:r>
              <a:rPr lang="en-US" sz="2000" u="sng" dirty="0" smtClean="0"/>
              <a:t> Divergent strategy:</a:t>
            </a:r>
            <a:endParaRPr lang="el-GR" sz="2000" u="sng" dirty="0"/>
          </a:p>
        </p:txBody>
      </p:sp>
      <p:sp>
        <p:nvSpPr>
          <p:cNvPr id="11" name="10 - TextBox"/>
          <p:cNvSpPr txBox="1"/>
          <p:nvPr/>
        </p:nvSpPr>
        <p:spPr>
          <a:xfrm>
            <a:off x="899592" y="314096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B)</a:t>
            </a:r>
            <a:r>
              <a:rPr lang="en-US" sz="2000" u="sng" dirty="0" smtClean="0"/>
              <a:t>Convergent strategy:</a:t>
            </a:r>
            <a:endParaRPr lang="el-GR" sz="2000" u="sng" dirty="0"/>
          </a:p>
        </p:txBody>
      </p:sp>
      <p:sp>
        <p:nvSpPr>
          <p:cNvPr id="12" name="11 - TextBox"/>
          <p:cNvSpPr txBox="1"/>
          <p:nvPr/>
        </p:nvSpPr>
        <p:spPr>
          <a:xfrm>
            <a:off x="1043608" y="537321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Activation of surface groups</a:t>
            </a:r>
          </a:p>
          <a:p>
            <a:r>
              <a:rPr lang="en-US" dirty="0" smtClean="0"/>
              <a:t>a*. Activation of core group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Dentritic</a:t>
            </a:r>
            <a:r>
              <a:rPr lang="en-US" dirty="0" smtClean="0"/>
              <a:t> growth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4485865" y="6093296"/>
            <a:ext cx="4658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/>
              <a:t>Carlmark</a:t>
            </a:r>
            <a:r>
              <a:rPr lang="en-US" sz="1600" i="1" dirty="0" smtClean="0"/>
              <a:t>  A. et al, Chem. Soc. Rev., 38, 352–362, 2009</a:t>
            </a:r>
            <a:endParaRPr lang="el-G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50774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Divergent method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u="sng" dirty="0" smtClean="0"/>
              <a:t>Synthesis of poly(</a:t>
            </a:r>
            <a:r>
              <a:rPr lang="en-US" sz="2400" u="sng" dirty="0" err="1" smtClean="0"/>
              <a:t>amidoamino</a:t>
            </a:r>
            <a:r>
              <a:rPr lang="en-US" sz="2400" u="sng" dirty="0" smtClean="0"/>
              <a:t> amine), PAMAM </a:t>
            </a:r>
            <a:r>
              <a:rPr lang="en-US" sz="2400" u="sng" dirty="0" err="1" smtClean="0"/>
              <a:t>dendrimer</a:t>
            </a:r>
            <a:endParaRPr lang="el-GR" sz="2400" u="sng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5589240"/>
            <a:ext cx="6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Two basic reactions: </a:t>
            </a:r>
          </a:p>
          <a:p>
            <a:pPr algn="just"/>
            <a:r>
              <a:rPr lang="en-US" sz="1600" b="1" dirty="0" smtClean="0"/>
              <a:t>1) </a:t>
            </a:r>
            <a:r>
              <a:rPr lang="en-US" sz="1600" dirty="0" smtClean="0"/>
              <a:t>addition of amino groups to methyl </a:t>
            </a:r>
            <a:r>
              <a:rPr lang="en-US" sz="1600" dirty="0" err="1" smtClean="0"/>
              <a:t>acrylate</a:t>
            </a:r>
            <a:r>
              <a:rPr lang="en-US" sz="1600" dirty="0" smtClean="0"/>
              <a:t> </a:t>
            </a:r>
          </a:p>
          <a:p>
            <a:pPr algn="just"/>
            <a:r>
              <a:rPr lang="en-US" sz="1600" b="1" dirty="0" smtClean="0"/>
              <a:t>2</a:t>
            </a:r>
            <a:r>
              <a:rPr lang="en-US" sz="1600" dirty="0" smtClean="0"/>
              <a:t>)</a:t>
            </a:r>
            <a:r>
              <a:rPr lang="en-US" sz="1600" dirty="0" err="1" smtClean="0"/>
              <a:t>aminolysis</a:t>
            </a:r>
            <a:r>
              <a:rPr lang="en-US" sz="1600" dirty="0" smtClean="0"/>
              <a:t> of the resulting methyl ester with excess </a:t>
            </a:r>
            <a:r>
              <a:rPr lang="en-US" sz="1600" dirty="0" err="1" smtClean="0"/>
              <a:t>ethylenediamine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4954263" y="6519446"/>
            <a:ext cx="4189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 </a:t>
            </a:r>
            <a:r>
              <a:rPr lang="en-US" sz="1600" i="1" dirty="0" err="1" smtClean="0"/>
              <a:t>Sowinska</a:t>
            </a:r>
            <a:r>
              <a:rPr lang="en-US" sz="1600" i="1" dirty="0" smtClean="0"/>
              <a:t> M. et al, New </a:t>
            </a:r>
            <a:r>
              <a:rPr lang="en-US" sz="1600" i="1" dirty="0" err="1" smtClean="0"/>
              <a:t>J.Chem</a:t>
            </a:r>
            <a:r>
              <a:rPr lang="en-US" sz="1600" i="1" dirty="0" smtClean="0"/>
              <a:t>., 2014, 38, 2168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Convergent method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u="sng" dirty="0" smtClean="0"/>
              <a:t>Synthesis of Poly(alkyl ether) </a:t>
            </a:r>
            <a:r>
              <a:rPr lang="en-US" sz="2400" u="sng" dirty="0" err="1" smtClean="0"/>
              <a:t>dendrimer</a:t>
            </a:r>
            <a:endParaRPr lang="el-GR" sz="2400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4607496" y="2204864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This procedure could be repeated in high yields (85%)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Polar backbone similar to poly(ethylene glycol) </a:t>
            </a:r>
            <a:r>
              <a:rPr lang="en-US" dirty="0" smtClean="0">
                <a:sym typeface="Wingdings" pitchFamily="2" charset="2"/>
              </a:rPr>
              <a:t> wide range of applications</a:t>
            </a:r>
          </a:p>
          <a:p>
            <a:pPr algn="just"/>
            <a:endParaRPr lang="en-US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Easy purification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rugged backbone allowing a wider range of chemical modification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111552" y="6119336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Grayson S. M</a:t>
            </a:r>
            <a:r>
              <a:rPr lang="en-US" sz="1400" i="1" dirty="0" smtClean="0"/>
              <a:t>. and </a:t>
            </a:r>
            <a:r>
              <a:rPr lang="en-US" sz="1400" i="1" dirty="0" err="1" smtClean="0"/>
              <a:t>Fre´chet</a:t>
            </a:r>
            <a:r>
              <a:rPr lang="en-US" sz="1400" i="1" dirty="0" smtClean="0"/>
              <a:t> M. J., </a:t>
            </a:r>
            <a:r>
              <a:rPr lang="de-DE" sz="1400" i="1" dirty="0" smtClean="0"/>
              <a:t>Chem. </a:t>
            </a:r>
            <a:r>
              <a:rPr lang="de-DE" sz="1400" i="1" dirty="0" err="1" smtClean="0"/>
              <a:t>Rev</a:t>
            </a:r>
            <a:r>
              <a:rPr lang="de-DE" sz="1400" i="1" dirty="0" smtClean="0"/>
              <a:t>. 101, 3819−3867, 2001 </a:t>
            </a:r>
          </a:p>
          <a:p>
            <a:r>
              <a:rPr lang="en-US" sz="1400" i="1" dirty="0" smtClean="0"/>
              <a:t>  </a:t>
            </a:r>
            <a:endParaRPr lang="el-GR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65"/>
            <a:ext cx="4248472" cy="56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Έλλειψη"/>
          <p:cNvSpPr/>
          <p:nvPr/>
        </p:nvSpPr>
        <p:spPr>
          <a:xfrm>
            <a:off x="1907704" y="4509120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Έλλειψη"/>
          <p:cNvSpPr/>
          <p:nvPr/>
        </p:nvSpPr>
        <p:spPr>
          <a:xfrm>
            <a:off x="251520" y="2924944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Έλλειψη"/>
          <p:cNvSpPr/>
          <p:nvPr/>
        </p:nvSpPr>
        <p:spPr>
          <a:xfrm>
            <a:off x="467544" y="1124744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Έλλειψη"/>
          <p:cNvSpPr/>
          <p:nvPr/>
        </p:nvSpPr>
        <p:spPr>
          <a:xfrm>
            <a:off x="6012160" y="1124744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6623720" y="2780928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Έλλειψη"/>
          <p:cNvSpPr/>
          <p:nvPr/>
        </p:nvSpPr>
        <p:spPr>
          <a:xfrm>
            <a:off x="3275856" y="2708920"/>
            <a:ext cx="2304256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419872" y="29249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APPLICATIONS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444208" y="13407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Biomedicine</a:t>
            </a:r>
            <a:endParaRPr lang="el-GR" sz="20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839744" y="306896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Nano</a:t>
            </a:r>
            <a:r>
              <a:rPr lang="en-US" sz="2000" b="1" dirty="0" smtClean="0"/>
              <a:t> technology</a:t>
            </a:r>
            <a:endParaRPr lang="el-GR" sz="2000" b="1" dirty="0"/>
          </a:p>
        </p:txBody>
      </p:sp>
      <p:grpSp>
        <p:nvGrpSpPr>
          <p:cNvPr id="19" name="18 - Ομάδα"/>
          <p:cNvGrpSpPr/>
          <p:nvPr/>
        </p:nvGrpSpPr>
        <p:grpSpPr>
          <a:xfrm>
            <a:off x="4788024" y="4509120"/>
            <a:ext cx="3240360" cy="864096"/>
            <a:chOff x="3779912" y="4437112"/>
            <a:chExt cx="3240360" cy="864096"/>
          </a:xfrm>
        </p:grpSpPr>
        <p:sp>
          <p:nvSpPr>
            <p:cNvPr id="18" name="17 - Έλλειψη"/>
            <p:cNvSpPr/>
            <p:nvPr/>
          </p:nvSpPr>
          <p:spPr>
            <a:xfrm>
              <a:off x="3779912" y="4437112"/>
              <a:ext cx="2304256" cy="8640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4427984" y="465313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Catalyst</a:t>
              </a:r>
              <a:r>
                <a:rPr lang="en-US" dirty="0" smtClean="0"/>
                <a:t> </a:t>
              </a:r>
              <a:endParaRPr lang="el-GR" dirty="0"/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755576" y="13407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microelectronics</a:t>
            </a:r>
            <a:endParaRPr lang="el-GR" sz="20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827584" y="299695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Surface science</a:t>
            </a:r>
            <a:endParaRPr lang="el-GR" sz="20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483768" y="47251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Sensors</a:t>
            </a:r>
            <a:endParaRPr lang="el-GR" sz="2000" b="1" dirty="0"/>
          </a:p>
        </p:txBody>
      </p:sp>
      <p:sp>
        <p:nvSpPr>
          <p:cNvPr id="21" name="20 - Έλλειψη"/>
          <p:cNvSpPr/>
          <p:nvPr/>
        </p:nvSpPr>
        <p:spPr>
          <a:xfrm>
            <a:off x="3131840" y="692696"/>
            <a:ext cx="2664296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3563888" y="76470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Rheological and physicochemical studies</a:t>
            </a:r>
            <a:endParaRPr lang="el-GR" sz="2000" b="1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flipV="1">
            <a:off x="7164288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flipV="1">
            <a:off x="1619672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flipV="1">
            <a:off x="1331640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Drug Delivery Applications</a:t>
            </a:r>
            <a:br>
              <a:rPr lang="en-US" sz="3600" b="1" u="sng" dirty="0" smtClean="0"/>
            </a:br>
            <a:r>
              <a:rPr lang="en-US" sz="3600" dirty="0" err="1" smtClean="0"/>
              <a:t>Dendrimers</a:t>
            </a:r>
            <a:r>
              <a:rPr lang="en-US" sz="3600" dirty="0" smtClean="0"/>
              <a:t> versus micelles as </a:t>
            </a:r>
            <a:r>
              <a:rPr lang="en-US" sz="3600" dirty="0" err="1" smtClean="0"/>
              <a:t>nanocarriers</a:t>
            </a:r>
            <a:endParaRPr lang="el-GR" sz="3600" dirty="0"/>
          </a:p>
        </p:txBody>
      </p:sp>
      <p:pic>
        <p:nvPicPr>
          <p:cNvPr id="4" name="3 - Θέση περιεχομένου" descr="Schematic_Micel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80728"/>
            <a:ext cx="3875338" cy="266429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2880320" cy="278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431032" y="371703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Both structures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can </a:t>
            </a:r>
            <a:r>
              <a:rPr lang="en-US" dirty="0" smtClean="0"/>
              <a:t>transfer</a:t>
            </a:r>
            <a:r>
              <a:rPr lang="en-US" dirty="0" smtClean="0"/>
              <a:t> </a:t>
            </a:r>
            <a:r>
              <a:rPr lang="en-US" dirty="0" smtClean="0"/>
              <a:t>small molecules(</a:t>
            </a:r>
            <a:r>
              <a:rPr lang="en-US" dirty="0" err="1" smtClean="0"/>
              <a:t>drugs,peptides,gene</a:t>
            </a:r>
            <a:r>
              <a:rPr lang="en-US" dirty="0" smtClean="0"/>
              <a:t>) with controllable manner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surface can modified with target molecules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076056" y="4797152"/>
            <a:ext cx="3923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dirty="0" smtClean="0"/>
              <a:t>Self-assembly structures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 smtClean="0"/>
              <a:t>Thermodynamically stable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 smtClean="0"/>
              <a:t>Entrapment of hydrophobic molecules only in the core</a:t>
            </a:r>
          </a:p>
          <a:p>
            <a:pPr algn="ctr">
              <a:buFont typeface="Wingdings" pitchFamily="2" charset="2"/>
              <a:buChar char="§"/>
            </a:pPr>
            <a:r>
              <a:rPr lang="en-US" dirty="0" smtClean="0"/>
              <a:t>Passive diffusion with time</a:t>
            </a:r>
            <a:endParaRPr lang="el-GR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323528" y="4549676"/>
            <a:ext cx="4536504" cy="2308324"/>
            <a:chOff x="467544" y="4797152"/>
            <a:chExt cx="4536504" cy="2308324"/>
          </a:xfrm>
        </p:grpSpPr>
        <p:sp>
          <p:nvSpPr>
            <p:cNvPr id="7" name="6 - TextBox"/>
            <p:cNvSpPr txBox="1"/>
            <p:nvPr/>
          </p:nvSpPr>
          <p:spPr>
            <a:xfrm>
              <a:off x="539552" y="4797152"/>
              <a:ext cx="4392488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>
                <a:buFont typeface="Wingdings" pitchFamily="2" charset="2"/>
                <a:buChar char="§"/>
              </a:pPr>
              <a:r>
                <a:rPr lang="en-US" dirty="0" smtClean="0"/>
                <a:t>Well-defined structure with high stability due to their synthetic procedure 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en-US" dirty="0" smtClean="0"/>
                <a:t>Encapsulation of small molecules into the cavities (non-covalent bonding)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en-US" dirty="0" smtClean="0"/>
                <a:t>Bonding of molecules on the surface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 </a:t>
              </a:r>
              <a:endParaRPr lang="el-GR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467544" y="4941168"/>
              <a:ext cx="4536504" cy="1916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5004048" y="4653136"/>
            <a:ext cx="3960440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705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67544" y="40770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/>
              <a:t>Release properties of </a:t>
            </a:r>
            <a:r>
              <a:rPr lang="en-US" u="sng" dirty="0" err="1" smtClean="0"/>
              <a:t>methotrexate</a:t>
            </a:r>
            <a:r>
              <a:rPr lang="en-US" u="sng" dirty="0" smtClean="0"/>
              <a:t> (MTX) </a:t>
            </a:r>
          </a:p>
          <a:p>
            <a:r>
              <a:rPr lang="en-US" b="1" dirty="0" smtClean="0"/>
              <a:t>Non-covalent drug inclusion (physical encapsulation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inter-molecular forces between the small molecules and </a:t>
            </a:r>
            <a:r>
              <a:rPr lang="en-US" dirty="0" err="1" smtClean="0"/>
              <a:t>dendrimers</a:t>
            </a:r>
            <a:r>
              <a:rPr lang="en-US" dirty="0" smtClean="0"/>
              <a:t> might not be strong enough to withstand the neutralization of a </a:t>
            </a:r>
            <a:r>
              <a:rPr lang="en-US" dirty="0" err="1" smtClean="0"/>
              <a:t>buﬀer</a:t>
            </a:r>
            <a:r>
              <a:rPr lang="en-US" dirty="0" smtClean="0"/>
              <a:t> salt solution, which results in a burst release.</a:t>
            </a:r>
          </a:p>
          <a:p>
            <a:endParaRPr lang="en-US" dirty="0" smtClean="0"/>
          </a:p>
          <a:p>
            <a:r>
              <a:rPr lang="en-US" b="1" dirty="0" smtClean="0"/>
              <a:t>Covalent  drug conjugation:</a:t>
            </a:r>
          </a:p>
          <a:p>
            <a:r>
              <a:rPr lang="en-US" dirty="0" smtClean="0"/>
              <a:t>small molecules are not released regardless of the ion strength of the solution.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572000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err="1" smtClean="0"/>
              <a:t>Kaminskas</a:t>
            </a:r>
            <a:r>
              <a:rPr lang="en-US" sz="1400" i="1" dirty="0" smtClean="0"/>
              <a:t> L. M. , et al, Mol. Pharm., 9, 355–373, 2012</a:t>
            </a:r>
            <a:endParaRPr lang="el-GR" sz="1400" i="1" dirty="0"/>
          </a:p>
        </p:txBody>
      </p:sp>
      <p:sp>
        <p:nvSpPr>
          <p:cNvPr id="7" name="6 - TextBox"/>
          <p:cNvSpPr txBox="1"/>
          <p:nvPr/>
        </p:nvSpPr>
        <p:spPr>
          <a:xfrm>
            <a:off x="2771800" y="1886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Drug-</a:t>
            </a:r>
            <a:r>
              <a:rPr lang="en-US" sz="2400" u="sng" dirty="0" err="1" smtClean="0"/>
              <a:t>Dendrimer</a:t>
            </a:r>
            <a:r>
              <a:rPr lang="en-US" sz="2400" u="sng" dirty="0" smtClean="0"/>
              <a:t> interaction</a:t>
            </a:r>
            <a:endParaRPr lang="el-GR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744</Words>
  <Application>Microsoft Office PowerPoint</Application>
  <PresentationFormat>Προβολή στην οθόνη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TYPES OF DENDRIMERS</vt:lpstr>
      <vt:lpstr>Synthetic Approaches</vt:lpstr>
      <vt:lpstr>Divergent method Synthesis of poly(amidoamino amine), PAMAM dendrimer</vt:lpstr>
      <vt:lpstr>Convergent method  Synthesis of Poly(alkyl ether) dendrimer</vt:lpstr>
      <vt:lpstr>Διαφάνεια 7</vt:lpstr>
      <vt:lpstr>Drug Delivery Applications Dendrimers versus micelles as nanocarriers</vt:lpstr>
      <vt:lpstr>Διαφάνεια 9</vt:lpstr>
      <vt:lpstr>TMAB-PEG-PAMAM-PTX active targeted drug delivery system against breast cancer</vt:lpstr>
      <vt:lpstr>Διαφάνεια 11</vt:lpstr>
      <vt:lpstr>Janus dendrimers</vt:lpstr>
      <vt:lpstr>Synthetic methods</vt:lpstr>
      <vt:lpstr>Διαφάνεια 14</vt:lpstr>
      <vt:lpstr>Dendrimers on surfaces</vt:lpstr>
      <vt:lpstr>Dendrimers-based resists for lithography  “Next-generation lithography”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</dc:creator>
  <cp:lastModifiedBy>Μαρία</cp:lastModifiedBy>
  <cp:revision>95</cp:revision>
  <dcterms:created xsi:type="dcterms:W3CDTF">2017-05-27T07:52:22Z</dcterms:created>
  <dcterms:modified xsi:type="dcterms:W3CDTF">2017-05-29T11:55:17Z</dcterms:modified>
</cp:coreProperties>
</file>